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110" d="100"/>
          <a:sy n="110" d="100"/>
        </p:scale>
        <p:origin x="492" y="6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FDF46F-D1A8-413D-84DA-017884293B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7DCC8C3-74E1-4E66-9A49-13980B51D3D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A6182E-3BDA-4199-9B82-98D5281CE2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964F88-E02D-45CF-B101-0D9CA7077C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C08B52-06B0-4E60-A7BD-5888FAC1E4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3155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B30BD3-2E8F-49EF-8719-7E1E7CAC17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DA0616F-49E0-4A5C-A207-DD44EB38B8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A3091C-FE97-4D4C-B6D6-CCA8131716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0BC568-729F-41B1-AE40-2CE2AC680C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E365B5-9B9C-4110-AA3A-7F60863B45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9069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4858AE1-598B-45D9-B644-204C4F6F344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38201A8-E8C1-4A54-BF28-0FA06EF2829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DCC155-AECA-45AF-9016-546C4182A3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2B9249-14B5-4042-9956-C16E86E8E7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3E95A7-F0EC-4CF5-9110-0FCA5261D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2864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657F34-BC2D-4921-9248-5A3855EE66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71682AC-537E-4B06-9C1D-B9F78798E5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D5DFCF-57F7-440A-8F00-458379CCDF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44A9DE-5B36-47E5-A8FA-5E9DB69F04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5D5CE-7A0F-4494-8FE2-B859F7379C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73043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5CF17F-92EA-47B1-90D0-404CA34DA0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EF0CFDB-07A9-4A70-AB70-B42DE55678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A3F893B-7FEF-4ADB-8A8D-255F038A98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0C79C4-EF1D-4B32-9462-FA0CFEE2C2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32A127-91FE-4D51-B674-F3B3576019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36639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287EC1-C5C2-4588-A6CE-4F356F4FD3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8A8866E-4401-4B67-8288-779EE91381C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14E716E-7B7D-43A0-92ED-FDA75BA0C77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ADF7180-70D1-4315-BEF8-4FC98C3BB0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131888-6ECF-46CF-8639-AD27A3FFA7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C7F608F-A45A-48C9-8886-354B7EC6E7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01617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710C97-7B39-43D5-AE57-D6F1625246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19A7341-21DE-4595-B46A-F0CB0A5407D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E837474-E62A-45FA-BD40-0F8B434E10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9F00B6E-1D4A-4C67-ACEB-12088D206B2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DFFC309-C39C-4830-876D-3402084FD70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563F3DE-DEBD-47D5-9428-174C6F28CD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8DE5142-DB52-4B50-A2FC-83704410C3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5BA9643-0FCE-4247-8FE3-9077269CEF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91905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9135BD-8A28-4D3A-A765-37DB920A8E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F66EC8B-5581-4D9C-80E9-3B31EDD9E6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D29055-7544-4FE3-8330-4B3DB482F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DCD212-E79C-479E-BFCF-4090C7079D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4463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9D07388-3A46-4591-B078-2B723782F2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9EC1D64-0EC3-4B10-84A1-B00BE3D24C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6602355-C47C-4F8C-B56D-BB241AD1FB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15551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C3C747-F029-4AEC-B3DD-5423F6A12C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B735CD3-6E0E-4CC0-B410-A139D62056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971DCF4-B094-4E1B-9C0E-3D8AD0CC2F8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A3EE747-82A8-4C12-A4CA-94AA86577D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6967AB1-D39B-4742-B1CF-842C99C050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29E2A1B-90C3-41C6-8101-5A7CEC39A3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3684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DE979B-F5C1-42BB-849D-6F21E3E3E3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DBC64F8-90BA-447F-A747-F2205FC4B66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C998DD5-9BAE-4200-8A62-BDCD2E7973D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099F68-413B-4BC1-927F-F4B7E9B2C3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B41D3A6-1FE2-4C73-97E8-528FFB2E02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C71239-183A-4476-BBCA-D7AB9C2888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28075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6005DF8-B8DA-42B3-A82D-FBE1291FBB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05DDF8B-F99A-470C-911E-979F45A85D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6B67CB-36DB-442A-83E2-7DC0CB392D1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7C9A61-77FC-4F33-A29C-E34D1F6EC7B5}" type="datetimeFigureOut">
              <a:rPr lang="en-US" smtClean="0"/>
              <a:t>2/24/2019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AEB19B-10F5-4B68-AFC0-9A8F101548F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9C13C5-C4EE-4741-BEB7-3C5C83DBEE1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91F86C-9EB9-4CDB-884D-4AACC8B09F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62083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>
            <a:extLst>
              <a:ext uri="{FF2B5EF4-FFF2-40B4-BE49-F238E27FC236}">
                <a16:creationId xmlns:a16="http://schemas.microsoft.com/office/drawing/2014/main" id="{A7EA721D-AD12-45FC-AE61-AC846F0374C5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14601" b="12109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027251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close up of a map&#10;&#10;Description automatically generated">
            <a:extLst>
              <a:ext uri="{FF2B5EF4-FFF2-40B4-BE49-F238E27FC236}">
                <a16:creationId xmlns:a16="http://schemas.microsoft.com/office/drawing/2014/main" id="{E430E0E5-3476-4DF8-BB67-A71BD61190EA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14601" b="12109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8D7A95BB-61EE-4993-A192-59403D6F3A23}"/>
              </a:ext>
            </a:extLst>
          </p:cNvPr>
          <p:cNvCxnSpPr>
            <a:cxnSpLocks/>
          </p:cNvCxnSpPr>
          <p:nvPr/>
        </p:nvCxnSpPr>
        <p:spPr>
          <a:xfrm flipV="1">
            <a:off x="1140823" y="5319040"/>
            <a:ext cx="513806" cy="646332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5DE23950-6AA1-4CBA-886C-18BDBEAAAE47}"/>
              </a:ext>
            </a:extLst>
          </p:cNvPr>
          <p:cNvSpPr txBox="1"/>
          <p:nvPr/>
        </p:nvSpPr>
        <p:spPr>
          <a:xfrm>
            <a:off x="916033" y="5965371"/>
            <a:ext cx="659075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Though not a brain, this section could represent a variety of  employee, customer, business partner and community challenges, and opportunities symbolized by statements, and, or icons.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0FCF8CD7-03E0-456D-B05F-7DC2D387A394}"/>
              </a:ext>
            </a:extLst>
          </p:cNvPr>
          <p:cNvSpPr/>
          <p:nvPr/>
        </p:nvSpPr>
        <p:spPr>
          <a:xfrm>
            <a:off x="383177" y="-1"/>
            <a:ext cx="5712823" cy="5719073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4E45CE4B-7845-48C9-8EB7-B7DC9A30B34B}"/>
              </a:ext>
            </a:extLst>
          </p:cNvPr>
          <p:cNvCxnSpPr/>
          <p:nvPr/>
        </p:nvCxnSpPr>
        <p:spPr>
          <a:xfrm>
            <a:off x="5451566" y="2316480"/>
            <a:ext cx="2116183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5A65A6BF-9A37-4538-864F-507F5D1D7762}"/>
              </a:ext>
            </a:extLst>
          </p:cNvPr>
          <p:cNvCxnSpPr/>
          <p:nvPr/>
        </p:nvCxnSpPr>
        <p:spPr>
          <a:xfrm>
            <a:off x="5037908" y="5220789"/>
            <a:ext cx="2116183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6F7EDE38-72CF-45A8-9917-FC404383953D}"/>
              </a:ext>
            </a:extLst>
          </p:cNvPr>
          <p:cNvCxnSpPr>
            <a:cxnSpLocks/>
          </p:cNvCxnSpPr>
          <p:nvPr/>
        </p:nvCxnSpPr>
        <p:spPr>
          <a:xfrm flipH="1">
            <a:off x="5643154" y="4624251"/>
            <a:ext cx="60960" cy="146304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F4E024BD-7852-4570-A07F-FA9A52CE25D5}"/>
              </a:ext>
            </a:extLst>
          </p:cNvPr>
          <p:cNvSpPr txBox="1"/>
          <p:nvPr/>
        </p:nvSpPr>
        <p:spPr>
          <a:xfrm>
            <a:off x="6095999" y="3094169"/>
            <a:ext cx="1297576" cy="64633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Relevant </a:t>
            </a:r>
          </a:p>
          <a:p>
            <a:r>
              <a:rPr lang="en-US" dirty="0"/>
              <a:t>Knowledge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3B87747B-A2F2-4EEE-BF97-1B2118717867}"/>
              </a:ext>
            </a:extLst>
          </p:cNvPr>
          <p:cNvSpPr txBox="1"/>
          <p:nvPr/>
        </p:nvSpPr>
        <p:spPr>
          <a:xfrm>
            <a:off x="7659189" y="3097296"/>
            <a:ext cx="1297576" cy="64633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Customized Strategies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95B0BC71-9A5F-4696-9E07-AD2D30A42286}"/>
              </a:ext>
            </a:extLst>
          </p:cNvPr>
          <p:cNvSpPr txBox="1"/>
          <p:nvPr/>
        </p:nvSpPr>
        <p:spPr>
          <a:xfrm>
            <a:off x="9222378" y="3097295"/>
            <a:ext cx="1297576" cy="64633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Measurable</a:t>
            </a:r>
          </a:p>
          <a:p>
            <a:r>
              <a:rPr lang="en-US" dirty="0"/>
              <a:t>Results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40618BCF-C5A5-408C-B9B2-54084DDECA6B}"/>
              </a:ext>
            </a:extLst>
          </p:cNvPr>
          <p:cNvCxnSpPr>
            <a:cxnSpLocks/>
          </p:cNvCxnSpPr>
          <p:nvPr/>
        </p:nvCxnSpPr>
        <p:spPr>
          <a:xfrm flipV="1">
            <a:off x="9492818" y="3700413"/>
            <a:ext cx="513806" cy="646332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78BDA9F5-17B3-4FA3-937E-232878ECCFA9}"/>
              </a:ext>
            </a:extLst>
          </p:cNvPr>
          <p:cNvSpPr txBox="1"/>
          <p:nvPr/>
        </p:nvSpPr>
        <p:spPr>
          <a:xfrm>
            <a:off x="9521596" y="4407036"/>
            <a:ext cx="24457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Three icons that correspond with three deliverables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8DF2DCC-761E-4016-87CE-F07F2A2F22D5}"/>
              </a:ext>
            </a:extLst>
          </p:cNvPr>
          <p:cNvSpPr txBox="1"/>
          <p:nvPr/>
        </p:nvSpPr>
        <p:spPr>
          <a:xfrm>
            <a:off x="3948861" y="2471850"/>
            <a:ext cx="7270840" cy="58477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3200" dirty="0"/>
              <a:t>D&amp;I Models, Assessments &amp; Tools for You!</a:t>
            </a:r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D031BA0A-0189-401D-9945-E108505B46B6}"/>
              </a:ext>
            </a:extLst>
          </p:cNvPr>
          <p:cNvCxnSpPr>
            <a:cxnSpLocks/>
          </p:cNvCxnSpPr>
          <p:nvPr/>
        </p:nvCxnSpPr>
        <p:spPr>
          <a:xfrm>
            <a:off x="10504305" y="3429000"/>
            <a:ext cx="1182598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3BECA333-D715-424C-B721-4454746FD302}"/>
              </a:ext>
            </a:extLst>
          </p:cNvPr>
          <p:cNvCxnSpPr>
            <a:cxnSpLocks/>
          </p:cNvCxnSpPr>
          <p:nvPr/>
        </p:nvCxnSpPr>
        <p:spPr>
          <a:xfrm flipH="1">
            <a:off x="11018111" y="2874158"/>
            <a:ext cx="138453" cy="1062116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C6C55553-6343-4DDC-AAC6-AD3543029F14}"/>
              </a:ext>
            </a:extLst>
          </p:cNvPr>
          <p:cNvCxnSpPr>
            <a:cxnSpLocks/>
          </p:cNvCxnSpPr>
          <p:nvPr/>
        </p:nvCxnSpPr>
        <p:spPr>
          <a:xfrm>
            <a:off x="9472340" y="1355834"/>
            <a:ext cx="1182598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1CC49991-9A5A-4AD3-857D-9A651C57118B}"/>
              </a:ext>
            </a:extLst>
          </p:cNvPr>
          <p:cNvCxnSpPr>
            <a:cxnSpLocks/>
          </p:cNvCxnSpPr>
          <p:nvPr/>
        </p:nvCxnSpPr>
        <p:spPr>
          <a:xfrm flipH="1">
            <a:off x="9986146" y="800992"/>
            <a:ext cx="138453" cy="1062116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ECE6E07C-DC3E-4AE2-AAD1-E43B48ADA106}"/>
              </a:ext>
            </a:extLst>
          </p:cNvPr>
          <p:cNvCxnSpPr>
            <a:cxnSpLocks/>
          </p:cNvCxnSpPr>
          <p:nvPr/>
        </p:nvCxnSpPr>
        <p:spPr>
          <a:xfrm>
            <a:off x="8901928" y="2299063"/>
            <a:ext cx="1222671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3" name="Oval 32">
            <a:extLst>
              <a:ext uri="{FF2B5EF4-FFF2-40B4-BE49-F238E27FC236}">
                <a16:creationId xmlns:a16="http://schemas.microsoft.com/office/drawing/2014/main" id="{68A22DCC-D943-46D9-A91C-E0A496E309C9}"/>
              </a:ext>
            </a:extLst>
          </p:cNvPr>
          <p:cNvSpPr/>
          <p:nvPr/>
        </p:nvSpPr>
        <p:spPr>
          <a:xfrm>
            <a:off x="6162675" y="3740500"/>
            <a:ext cx="3292246" cy="1212491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4FB1C278-95CD-4DDD-A25B-CB70E1F866A0}"/>
              </a:ext>
            </a:extLst>
          </p:cNvPr>
          <p:cNvSpPr txBox="1"/>
          <p:nvPr/>
        </p:nvSpPr>
        <p:spPr>
          <a:xfrm>
            <a:off x="1271722" y="830106"/>
            <a:ext cx="194936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1200" dirty="0"/>
              <a:t>Icons, or words of </a:t>
            </a:r>
            <a:r>
              <a:rPr lang="en-US" sz="1200" b="1" dirty="0"/>
              <a:t>employee</a:t>
            </a:r>
            <a:r>
              <a:rPr lang="en-US" sz="1200" dirty="0"/>
              <a:t> challenges such as talent management, engagement, performance, etc.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0E314D46-AFF4-4D51-A341-D32C4C3A82D6}"/>
              </a:ext>
            </a:extLst>
          </p:cNvPr>
          <p:cNvSpPr txBox="1"/>
          <p:nvPr/>
        </p:nvSpPr>
        <p:spPr>
          <a:xfrm>
            <a:off x="916033" y="3843354"/>
            <a:ext cx="1949360" cy="64633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1200" dirty="0"/>
              <a:t>Icons, or words of </a:t>
            </a:r>
            <a:r>
              <a:rPr lang="en-US" sz="1200" b="1" dirty="0"/>
              <a:t>customer</a:t>
            </a:r>
            <a:r>
              <a:rPr lang="en-US" sz="1200" dirty="0"/>
              <a:t> challenges such as sales, satisfaction, loyalty, etc.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35F2133C-B881-4077-9417-4EF404C724C0}"/>
              </a:ext>
            </a:extLst>
          </p:cNvPr>
          <p:cNvSpPr txBox="1"/>
          <p:nvPr/>
        </p:nvSpPr>
        <p:spPr>
          <a:xfrm>
            <a:off x="4063228" y="1245605"/>
            <a:ext cx="194936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1200" dirty="0"/>
              <a:t>Icons, or words of </a:t>
            </a:r>
            <a:r>
              <a:rPr lang="en-US" sz="1200" b="1" dirty="0"/>
              <a:t>business partner </a:t>
            </a:r>
            <a:r>
              <a:rPr lang="en-US" sz="1200" dirty="0"/>
              <a:t>challenges such collaboration, service and efficiency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887AFFF0-A69F-434C-836A-3BE755DBF71E}"/>
              </a:ext>
            </a:extLst>
          </p:cNvPr>
          <p:cNvSpPr txBox="1"/>
          <p:nvPr/>
        </p:nvSpPr>
        <p:spPr>
          <a:xfrm>
            <a:off x="3454547" y="3417334"/>
            <a:ext cx="194936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1200" dirty="0"/>
              <a:t>Icons, or words of </a:t>
            </a:r>
            <a:r>
              <a:rPr lang="en-US" sz="1200" b="1" dirty="0"/>
              <a:t>community challenges </a:t>
            </a:r>
            <a:r>
              <a:rPr lang="en-US" sz="1200" dirty="0"/>
              <a:t>such recruiting, economic development and advocacy</a:t>
            </a:r>
          </a:p>
        </p:txBody>
      </p:sp>
    </p:spTree>
    <p:extLst>
      <p:ext uri="{BB962C8B-B14F-4D97-AF65-F5344CB8AC3E}">
        <p14:creationId xmlns:p14="http://schemas.microsoft.com/office/powerpoint/2010/main" val="32478923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120</Words>
  <Application>Microsoft Office PowerPoint</Application>
  <PresentationFormat>Widescreen</PresentationFormat>
  <Paragraphs>12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Kevin Carter</dc:creator>
  <cp:lastModifiedBy>Kevin Carter</cp:lastModifiedBy>
  <cp:revision>5</cp:revision>
  <dcterms:created xsi:type="dcterms:W3CDTF">2019-02-24T21:33:41Z</dcterms:created>
  <dcterms:modified xsi:type="dcterms:W3CDTF">2019-02-24T22:12:57Z</dcterms:modified>
</cp:coreProperties>
</file>